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39"/>
  </p:notesMasterIdLst>
  <p:handoutMasterIdLst>
    <p:handoutMasterId r:id="rId40"/>
  </p:handoutMasterIdLst>
  <p:sldIdLst>
    <p:sldId id="293" r:id="rId2"/>
    <p:sldId id="296" r:id="rId3"/>
    <p:sldId id="297" r:id="rId4"/>
    <p:sldId id="298" r:id="rId5"/>
    <p:sldId id="299" r:id="rId6"/>
    <p:sldId id="300" r:id="rId7"/>
    <p:sldId id="256" r:id="rId8"/>
    <p:sldId id="294" r:id="rId9"/>
    <p:sldId id="273" r:id="rId10"/>
    <p:sldId id="295" r:id="rId11"/>
    <p:sldId id="275" r:id="rId12"/>
    <p:sldId id="260" r:id="rId13"/>
    <p:sldId id="291" r:id="rId14"/>
    <p:sldId id="262" r:id="rId15"/>
    <p:sldId id="263" r:id="rId16"/>
    <p:sldId id="264" r:id="rId17"/>
    <p:sldId id="276" r:id="rId18"/>
    <p:sldId id="265" r:id="rId19"/>
    <p:sldId id="266" r:id="rId20"/>
    <p:sldId id="267" r:id="rId21"/>
    <p:sldId id="278" r:id="rId22"/>
    <p:sldId id="279" r:id="rId23"/>
    <p:sldId id="281" r:id="rId24"/>
    <p:sldId id="268" r:id="rId25"/>
    <p:sldId id="289" r:id="rId26"/>
    <p:sldId id="284" r:id="rId27"/>
    <p:sldId id="269" r:id="rId28"/>
    <p:sldId id="270" r:id="rId29"/>
    <p:sldId id="271" r:id="rId30"/>
    <p:sldId id="283" r:id="rId31"/>
    <p:sldId id="272" r:id="rId32"/>
    <p:sldId id="285" r:id="rId33"/>
    <p:sldId id="286" r:id="rId34"/>
    <p:sldId id="280" r:id="rId35"/>
    <p:sldId id="290" r:id="rId36"/>
    <p:sldId id="287" r:id="rId37"/>
    <p:sldId id="288" r:id="rId38"/>
  </p:sldIdLst>
  <p:sldSz cx="9144000" cy="6858000" type="screen4x3"/>
  <p:notesSz cx="10002838" cy="688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6596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CDCD1FA3-5EE2-43C0-8CB2-0AB5D5CB4F19}" type="datetimeFigureOut">
              <a:rPr lang="it-IT" smtClean="0"/>
              <a:t>26/11/2013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6596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18A5E4C-EB14-41D4-B33A-D0D9DFAB8A27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65960" y="0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ADDDA9C0-C78E-4D98-89CB-64535C0BFB30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15938"/>
            <a:ext cx="3443288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000284" y="3268861"/>
            <a:ext cx="8002270" cy="3096816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65960" y="6536528"/>
            <a:ext cx="4334563" cy="344091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D04228-B68B-44EB-A252-39AFBDC451B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4228-B68B-44EB-A252-39AFBDC451BB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CA13EDEE-634E-44C6-AD68-C906F1C1BB99}" type="slidenum">
              <a:rPr lang="it-IT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13</a:t>
            </a:fld>
            <a:endParaRPr lang="it-IT" smtClean="0">
              <a:latin typeface="Times New Roman" pitchFamily="18" charset="0"/>
            </a:endParaRPr>
          </a:p>
        </p:txBody>
      </p:sp>
      <p:sp>
        <p:nvSpPr>
          <p:cNvPr id="88067" name="Text Box 1"/>
          <p:cNvSpPr txBox="1">
            <a:spLocks noChangeArrowheads="1"/>
          </p:cNvSpPr>
          <p:nvPr/>
        </p:nvSpPr>
        <p:spPr bwMode="auto">
          <a:xfrm>
            <a:off x="1667140" y="516136"/>
            <a:ext cx="6668559" cy="258068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6478" tIns="48239" rIns="96478" bIns="48239" anchor="ctr"/>
          <a:lstStyle/>
          <a:p>
            <a:endParaRPr lang="it-IT">
              <a:ea typeface="Lucida Sans Unicode" charset="0"/>
              <a:cs typeface="Lucida Sans Unicode" charset="0"/>
            </a:endParaRPr>
          </a:p>
        </p:txBody>
      </p:sp>
      <p:sp>
        <p:nvSpPr>
          <p:cNvPr id="88068" name="Text Box 2"/>
          <p:cNvSpPr>
            <a:spLocks noGrp="1" noChangeArrowheads="1"/>
          </p:cNvSpPr>
          <p:nvPr>
            <p:ph type="body"/>
          </p:nvPr>
        </p:nvSpPr>
        <p:spPr>
          <a:xfrm>
            <a:off x="1333712" y="3154164"/>
            <a:ext cx="7335415" cy="3096816"/>
          </a:xfrm>
          <a:noFill/>
          <a:ln/>
        </p:spPr>
        <p:txBody>
          <a:bodyPr lIns="94959" tIns="57355" rIns="94959" bIns="49379"/>
          <a:lstStyle/>
          <a:p>
            <a:pPr>
              <a:lnSpc>
                <a:spcPct val="95000"/>
              </a:lnSpc>
              <a:spcBef>
                <a:spcPts val="475"/>
              </a:spcBef>
              <a:tabLst>
                <a:tab pos="0" algn="l"/>
                <a:tab pos="472342" algn="l"/>
                <a:tab pos="946359" algn="l"/>
                <a:tab pos="1420376" algn="l"/>
                <a:tab pos="1894393" algn="l"/>
                <a:tab pos="2368409" algn="l"/>
                <a:tab pos="2842427" algn="l"/>
                <a:tab pos="3316443" algn="l"/>
                <a:tab pos="3790460" algn="l"/>
                <a:tab pos="4264477" algn="l"/>
                <a:tab pos="4738494" algn="l"/>
                <a:tab pos="5212511" algn="l"/>
                <a:tab pos="5686528" algn="l"/>
                <a:tab pos="6160544" algn="l"/>
                <a:tab pos="6634562" algn="l"/>
                <a:tab pos="7108578" algn="l"/>
                <a:tab pos="7582595" algn="l"/>
                <a:tab pos="8056612" algn="l"/>
                <a:tab pos="8530629" algn="l"/>
                <a:tab pos="9004645" algn="l"/>
                <a:tab pos="9478663" algn="l"/>
              </a:tabLst>
            </a:pP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Giovanni Giolitti, 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Discorsi parlamentari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, II, Roma, Tipografia della Camera dei Deputati, 1953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olo, testo e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5636974-F959-4498-A9EB-873DF7A1E51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 advTm="8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olo, test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grafico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4EC9BD3-E350-4D0A-B9E4-4B7F8945A03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  <p:transition advClick="0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2BA12-D71C-4033-8B70-1E6A798383E7}" type="datetimeFigureOut">
              <a:rPr lang="it-IT" smtClean="0"/>
              <a:pPr/>
              <a:t>26/11/2013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91A20-ABE6-4271-AF16-6B03FCC3B9E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Emanuele\Desktop\TEST%20CULTURA%20GENERALE\10%20Agata.wma" TargetMode="Externa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F:\addetti%20siderurgico.xls" TargetMode="Externa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Foglio_di_lavoro_di_Microsoft_Office_Excel_97-20031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dst.unina.it/vesuvio/gif/1906dc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cumenti\Musica\CANZONI%20RICORDI\10%20Agata.wma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/>
          </a:bodyPr>
          <a:lstStyle/>
          <a:p>
            <a:r>
              <a:rPr lang="it-IT" sz="4400" b="1" dirty="0" smtClean="0">
                <a:solidFill>
                  <a:srgbClr val="FF0000"/>
                </a:solidFill>
              </a:rPr>
              <a:t>L’ “età giolittiana”</a:t>
            </a:r>
            <a:endParaRPr lang="it-IT" sz="4400" b="1" dirty="0">
              <a:solidFill>
                <a:srgbClr val="FF0000"/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284984"/>
            <a:ext cx="263041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LA STRATEGIA GIOLITTIANA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32500" lnSpcReduction="20000"/>
          </a:bodyPr>
          <a:lstStyle/>
          <a:p>
            <a:r>
              <a:rPr lang="it-IT" sz="7000" dirty="0" smtClean="0"/>
              <a:t>Giolitti affermò che lo </a:t>
            </a:r>
            <a:r>
              <a:rPr lang="it-IT" sz="7000" b="1" dirty="0" smtClean="0">
                <a:solidFill>
                  <a:srgbClr val="FF0000"/>
                </a:solidFill>
              </a:rPr>
              <a:t>Stato</a:t>
            </a:r>
            <a:r>
              <a:rPr lang="it-IT" sz="7000" dirty="0" smtClean="0"/>
              <a:t> doveva avere il </a:t>
            </a:r>
            <a:r>
              <a:rPr lang="it-IT" sz="7000" b="1" dirty="0" smtClean="0">
                <a:solidFill>
                  <a:srgbClr val="FF0000"/>
                </a:solidFill>
              </a:rPr>
              <a:t>ruolo di mediatore </a:t>
            </a:r>
            <a:r>
              <a:rPr lang="it-IT" sz="7000" dirty="0" smtClean="0"/>
              <a:t>tra le diverse parti della società e che </a:t>
            </a:r>
          </a:p>
          <a:p>
            <a:r>
              <a:rPr lang="it-IT" sz="7000" dirty="0" smtClean="0"/>
              <a:t>il governo doveva mantenersi </a:t>
            </a:r>
            <a:r>
              <a:rPr lang="it-IT" sz="7000" b="1" dirty="0" smtClean="0">
                <a:solidFill>
                  <a:srgbClr val="FF0000"/>
                </a:solidFill>
              </a:rPr>
              <a:t>neutrale</a:t>
            </a:r>
            <a:r>
              <a:rPr lang="it-IT" sz="7000" dirty="0" smtClean="0"/>
              <a:t> di fronte ai </a:t>
            </a:r>
            <a:r>
              <a:rPr lang="it-IT" sz="7000" b="1" dirty="0" smtClean="0">
                <a:solidFill>
                  <a:srgbClr val="FF0000"/>
                </a:solidFill>
              </a:rPr>
              <a:t>conflitti sindacali</a:t>
            </a:r>
            <a:r>
              <a:rPr lang="it-IT" sz="7000" dirty="0" smtClean="0"/>
              <a:t>. </a:t>
            </a:r>
          </a:p>
          <a:p>
            <a:r>
              <a:rPr lang="it-IT" sz="7000" dirty="0" smtClean="0"/>
              <a:t>Egli pensava infatti che in Italia non ci fosse il reale pericolo di una rivoluzione e che le </a:t>
            </a:r>
            <a:r>
              <a:rPr lang="it-IT" sz="7000" b="1" dirty="0" smtClean="0">
                <a:solidFill>
                  <a:srgbClr val="FF0000"/>
                </a:solidFill>
              </a:rPr>
              <a:t>tensioni</a:t>
            </a:r>
            <a:r>
              <a:rPr lang="it-IT" sz="7000" dirty="0" smtClean="0"/>
              <a:t> presenti nella società nascessero dalla </a:t>
            </a:r>
            <a:r>
              <a:rPr lang="it-IT" sz="7000" b="1" dirty="0" smtClean="0">
                <a:solidFill>
                  <a:srgbClr val="FF0000"/>
                </a:solidFill>
              </a:rPr>
              <a:t>difficile situazione economica</a:t>
            </a:r>
            <a:r>
              <a:rPr lang="it-IT" sz="7000" dirty="0" smtClean="0"/>
              <a:t>.</a:t>
            </a:r>
          </a:p>
          <a:p>
            <a:r>
              <a:rPr lang="it-IT" sz="7000" dirty="0" smtClean="0"/>
              <a:t>Le politiche repressive assunte dai governi precedenti non facevano che esasperarle. </a:t>
            </a:r>
          </a:p>
          <a:p>
            <a:r>
              <a:rPr lang="it-IT" sz="7000" dirty="0" smtClean="0"/>
              <a:t>Per questo avviò una </a:t>
            </a:r>
            <a:r>
              <a:rPr lang="it-IT" sz="7000" b="1" dirty="0" smtClean="0">
                <a:solidFill>
                  <a:srgbClr val="FF0000"/>
                </a:solidFill>
              </a:rPr>
              <a:t>politica di dialogo</a:t>
            </a:r>
            <a:r>
              <a:rPr lang="it-IT" sz="7000" dirty="0" smtClean="0"/>
              <a:t>, aperta alle rivendicazioni dei lavoratori e</a:t>
            </a:r>
          </a:p>
          <a:p>
            <a:r>
              <a:rPr lang="it-IT" sz="7000" dirty="0" smtClean="0"/>
              <a:t>cercò di integrare nello Stato  le </a:t>
            </a:r>
            <a:r>
              <a:rPr lang="it-IT" sz="7000" b="1" dirty="0" smtClean="0">
                <a:solidFill>
                  <a:srgbClr val="FF0000"/>
                </a:solidFill>
              </a:rPr>
              <a:t>masse popolari </a:t>
            </a:r>
            <a:r>
              <a:rPr lang="it-IT" sz="7000" dirty="0" smtClean="0"/>
              <a:t>fino allora </a:t>
            </a:r>
            <a:r>
              <a:rPr lang="it-IT" sz="7000" b="1" dirty="0" smtClean="0">
                <a:solidFill>
                  <a:srgbClr val="FF0000"/>
                </a:solidFill>
              </a:rPr>
              <a:t>escluse</a:t>
            </a:r>
            <a:r>
              <a:rPr lang="it-IT" sz="7000" dirty="0" smtClean="0"/>
              <a:t> (aperture verso i </a:t>
            </a:r>
            <a:r>
              <a:rPr lang="it-IT" sz="7000" b="1" dirty="0" smtClean="0">
                <a:solidFill>
                  <a:srgbClr val="FF0000"/>
                </a:solidFill>
              </a:rPr>
              <a:t>socialisti</a:t>
            </a:r>
            <a:r>
              <a:rPr lang="it-IT" sz="7000" dirty="0" smtClean="0"/>
              <a:t> e verso i </a:t>
            </a:r>
            <a:r>
              <a:rPr lang="it-IT" sz="7000" b="1" dirty="0" smtClean="0">
                <a:solidFill>
                  <a:srgbClr val="FF0000"/>
                </a:solidFill>
              </a:rPr>
              <a:t>cattolici</a:t>
            </a:r>
            <a:r>
              <a:rPr lang="it-IT" sz="5900" dirty="0" smtClean="0"/>
              <a:t>)</a:t>
            </a:r>
          </a:p>
          <a:p>
            <a:endParaRPr lang="it-IT" sz="5900" dirty="0" smtClean="0"/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611188" y="6353175"/>
            <a:ext cx="799306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>
                <a:ln w="12700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solidFill>
                  <a:srgbClr val="0000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IL QUARTO STATO</a:t>
            </a:r>
          </a:p>
        </p:txBody>
      </p:sp>
      <p:pic>
        <p:nvPicPr>
          <p:cNvPr id="75779" name="Picture 3" descr="Quarto~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775"/>
            <a:ext cx="9144000" cy="4616450"/>
          </a:xfrm>
          <a:prstGeom prst="rect">
            <a:avLst/>
          </a:prstGeom>
          <a:noFill/>
        </p:spPr>
      </p:pic>
      <p:sp>
        <p:nvSpPr>
          <p:cNvPr id="75780" name="WordArt 4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8713788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>
                <a:ln w="19050">
                  <a:solidFill>
                    <a:srgbClr val="99CCFF"/>
                  </a:solidFill>
                  <a:round/>
                  <a:headEnd type="none" w="sm" len="sm"/>
                  <a:tailEnd type="none" w="sm" len="sm"/>
                </a:ln>
                <a:solidFill>
                  <a:srgbClr val="FF33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STATO NEUTRALE</a:t>
            </a:r>
          </a:p>
        </p:txBody>
      </p:sp>
      <p:pic>
        <p:nvPicPr>
          <p:cNvPr id="75781" name="10 Agata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68313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757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1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5781"/>
                </p:tgtEl>
              </p:cMediaNode>
            </p:audio>
          </p:childTnLst>
        </p:cTn>
      </p:par>
    </p:tnLst>
    <p:bldLst>
      <p:bldP spid="75778" grpId="0" animBg="1"/>
      <p:bldP spid="7578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Giolitti affermò il </a:t>
            </a:r>
            <a:r>
              <a:rPr lang="it-IT" b="1" dirty="0" smtClean="0">
                <a:solidFill>
                  <a:srgbClr val="FF0000"/>
                </a:solidFill>
              </a:rPr>
              <a:t>diritto dei lavoratori </a:t>
            </a:r>
            <a:r>
              <a:rPr lang="it-IT" dirty="0" smtClean="0"/>
              <a:t>ad </a:t>
            </a:r>
            <a:r>
              <a:rPr lang="it-IT" b="1" dirty="0" smtClean="0">
                <a:solidFill>
                  <a:srgbClr val="FF0000"/>
                </a:solidFill>
              </a:rPr>
              <a:t>avere</a:t>
            </a:r>
            <a:r>
              <a:rPr lang="it-IT" dirty="0" smtClean="0"/>
              <a:t> le proprie </a:t>
            </a:r>
            <a:r>
              <a:rPr lang="it-IT" b="1" dirty="0" smtClean="0">
                <a:solidFill>
                  <a:srgbClr val="FF0000"/>
                </a:solidFill>
              </a:rPr>
              <a:t>associazioni sindacali</a:t>
            </a:r>
            <a:r>
              <a:rPr lang="it-IT" dirty="0" smtClean="0"/>
              <a:t>, sostenne anzi che esse erano un elemento essenziale del progresso sociale ed economico dell’Italia.</a:t>
            </a:r>
          </a:p>
          <a:p>
            <a:r>
              <a:rPr lang="it-IT" dirty="0" smtClean="0"/>
              <a:t>Quando, di fronte al primo sciopero generale (1904), la Destra premeva perché lo Stato intervenisse in modo repressivo, </a:t>
            </a:r>
            <a:r>
              <a:rPr lang="it-IT" b="1" dirty="0" smtClean="0">
                <a:solidFill>
                  <a:srgbClr val="FF0000"/>
                </a:solidFill>
              </a:rPr>
              <a:t>Giolitti rifiutò di mandare l’esercito </a:t>
            </a:r>
            <a:r>
              <a:rPr lang="it-IT" dirty="0" smtClean="0"/>
              <a:t>e iniziò a trattare con i sindacati.</a:t>
            </a:r>
          </a:p>
          <a:p>
            <a:r>
              <a:rPr lang="it-IT" dirty="0" smtClean="0"/>
              <a:t>Questo atteggiamento del governo permise nel 1906 la nascita della </a:t>
            </a:r>
            <a:r>
              <a:rPr lang="it-IT" b="1" dirty="0" err="1" smtClean="0">
                <a:solidFill>
                  <a:srgbClr val="FF0000"/>
                </a:solidFill>
              </a:rPr>
              <a:t>Cgl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(Confederazione generale del lavoro)</a:t>
            </a:r>
          </a:p>
          <a:p>
            <a:r>
              <a:rPr lang="it-IT" dirty="0" smtClean="0"/>
              <a:t>Ad essa nel 1910, i padroni delle industrie risposero costituendo la </a:t>
            </a:r>
            <a:r>
              <a:rPr lang="it-IT" b="1" dirty="0" smtClean="0">
                <a:solidFill>
                  <a:srgbClr val="FF0000"/>
                </a:solidFill>
              </a:rPr>
              <a:t>Confindustria</a:t>
            </a:r>
            <a:r>
              <a:rPr lang="it-IT" dirty="0" smtClean="0"/>
              <a:t> (confederazione italiana dell’industria).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80375" cy="1143000"/>
          </a:xfrm>
        </p:spPr>
        <p:txBody>
          <a:bodyPr lIns="92160" tIns="73800" rIns="92160" bIns="46080"/>
          <a:lstStyle/>
          <a:p>
            <a:pPr algn="ctr" eaLnBrk="1" hangingPunct="1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b="1" dirty="0" smtClean="0">
                <a:latin typeface="+mn-lt"/>
              </a:rPr>
              <a:t>La nuova posizione di Giolitti</a:t>
            </a:r>
          </a:p>
        </p:txBody>
      </p:sp>
      <p:sp>
        <p:nvSpPr>
          <p:cNvPr id="21509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914400"/>
            <a:ext cx="8568952" cy="5682952"/>
          </a:xfrm>
        </p:spPr>
        <p:txBody>
          <a:bodyPr tIns="81360">
            <a:normAutofit fontScale="92500" lnSpcReduction="10000"/>
          </a:bodyPr>
          <a:lstStyle/>
          <a:p>
            <a:pPr eaLnBrk="1" hangingPunct="1">
              <a:spcBef>
                <a:spcPts val="500"/>
              </a:spcBef>
              <a:buFont typeface="Times New Roman" pitchFamily="18" charset="0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dirty="0" smtClean="0">
                <a:cs typeface="Times New Roman" pitchFamily="18" charset="0"/>
              </a:rPr>
              <a:t>   </a:t>
            </a:r>
          </a:p>
          <a:p>
            <a:pPr algn="just" eaLnBrk="1" hangingPunct="1">
              <a:lnSpc>
                <a:spcPct val="110000"/>
              </a:lnSpc>
              <a:spcBef>
                <a:spcPts val="0"/>
              </a:spcBef>
              <a:buFont typeface="Times New Roman" pitchFamily="18" charset="0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800" dirty="0" smtClean="0">
                <a:cs typeface="Times New Roman" pitchFamily="18" charset="0"/>
              </a:rPr>
              <a:t>   “Il Governo quando interviene per tenere bassi i salari commette un’ingiustizia, un errore economico ed un errore politico. Commette un</a:t>
            </a:r>
            <a:r>
              <a:rPr lang="it-IT" sz="2800" b="1" dirty="0" smtClean="0">
                <a:cs typeface="Times New Roman" pitchFamily="18" charset="0"/>
              </a:rPr>
              <a:t>’</a:t>
            </a:r>
            <a:r>
              <a:rPr lang="it-IT" sz="2800" b="1" dirty="0" smtClean="0">
                <a:solidFill>
                  <a:srgbClr val="FFCC66"/>
                </a:solidFill>
                <a:cs typeface="Times New Roman" pitchFamily="18" charset="0"/>
              </a:rPr>
              <a:t>ingiustizia</a:t>
            </a:r>
            <a:r>
              <a:rPr lang="it-IT" sz="2800" dirty="0" smtClean="0">
                <a:cs typeface="Times New Roman" pitchFamily="18" charset="0"/>
              </a:rPr>
              <a:t>, perché manca al suo dovere di assoluta imparzialità fra i cittadini, prendendo parte alla lotta contro una classe. Commette un </a:t>
            </a:r>
            <a:r>
              <a:rPr lang="it-IT" sz="2800" b="1" dirty="0" smtClean="0">
                <a:solidFill>
                  <a:srgbClr val="FFCC66"/>
                </a:solidFill>
                <a:cs typeface="Times New Roman" pitchFamily="18" charset="0"/>
              </a:rPr>
              <a:t>errore economico</a:t>
            </a:r>
            <a:r>
              <a:rPr lang="it-IT" sz="2800" dirty="0" smtClean="0">
                <a:cs typeface="Times New Roman" pitchFamily="18" charset="0"/>
              </a:rPr>
              <a:t>, perché turba il funzionamento della legge economica dell’offerta e della domanda, la quale è sola legittima regolatrice della misura dei salari come del prezzo di qualsiasi altra merce. Il Governo commette infine un grave </a:t>
            </a:r>
            <a:r>
              <a:rPr lang="it-IT" sz="2800" b="1" dirty="0" smtClean="0">
                <a:solidFill>
                  <a:srgbClr val="FFCC66"/>
                </a:solidFill>
                <a:cs typeface="Times New Roman" pitchFamily="18" charset="0"/>
              </a:rPr>
              <a:t>errore politico</a:t>
            </a:r>
            <a:r>
              <a:rPr lang="it-IT" sz="2800" dirty="0" smtClean="0">
                <a:cs typeface="Times New Roman" pitchFamily="18" charset="0"/>
              </a:rPr>
              <a:t>, perché rende nemiche dello Stato quelle classi che costituiscono in realtà la maggioranza del Paese”</a:t>
            </a:r>
          </a:p>
          <a:p>
            <a:pPr algn="r" eaLnBrk="1" hangingPunct="1">
              <a:spcBef>
                <a:spcPts val="600"/>
              </a:spcBef>
              <a:buFont typeface="Times New Roman" pitchFamily="18" charset="0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800" dirty="0" smtClean="0">
                <a:cs typeface="Times New Roman" pitchFamily="18" charset="0"/>
              </a:rPr>
              <a:t>    </a:t>
            </a:r>
            <a:r>
              <a:rPr lang="it-IT" sz="2400" dirty="0" smtClean="0">
                <a:cs typeface="Times New Roman" pitchFamily="18" charset="0"/>
              </a:rPr>
              <a:t>(da un discorso parlamentare di </a:t>
            </a:r>
            <a:r>
              <a:rPr lang="it-IT" sz="2400" b="1" dirty="0" smtClean="0">
                <a:cs typeface="Times New Roman" pitchFamily="18" charset="0"/>
              </a:rPr>
              <a:t>G. Giolitti</a:t>
            </a:r>
            <a:r>
              <a:rPr lang="it-IT" sz="2400" dirty="0" smtClean="0">
                <a:cs typeface="Times New Roman" pitchFamily="18" charset="0"/>
              </a:rPr>
              <a:t> – 4 febbraio 1901)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L’altro polo della strategia giolittiana: le RIFORME 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SOCIALI</a:t>
            </a:r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Giolitti promulgò numerose leggi a favore dei lavoratori: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 rese obbligatorio il riposo settimanale e l’assicurazione sugli infortuni in fabbrica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Emanò norme a tutela (</a:t>
            </a:r>
            <a:r>
              <a:rPr lang="it-IT" dirty="0" err="1" smtClean="0"/>
              <a:t>=protezione</a:t>
            </a:r>
            <a:r>
              <a:rPr lang="it-IT" dirty="0" smtClean="0"/>
              <a:t>) del lavoro dei minori (età minima per accedere al lavoro venne elevata a 12 anni),delle donne e degli emigranti.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Estese il diritto all’istruzione</a:t>
            </a:r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RIFORME 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POLITICHE</a:t>
            </a:r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t-IT" dirty="0" smtClean="0"/>
              <a:t>1) Introdusse </a:t>
            </a:r>
            <a:r>
              <a:rPr lang="it-IT" b="1" dirty="0" smtClean="0"/>
              <a:t>l’</a:t>
            </a:r>
            <a:r>
              <a:rPr lang="it-IT" b="1" dirty="0" smtClean="0">
                <a:solidFill>
                  <a:srgbClr val="FF0000"/>
                </a:solidFill>
              </a:rPr>
              <a:t>INDENNITA’ PARLAMENTARE </a:t>
            </a:r>
            <a:r>
              <a:rPr lang="it-IT" dirty="0" smtClean="0"/>
              <a:t>(stipendio dato ai deputati e ai senatori durante la loro attività parlamentare).</a:t>
            </a:r>
          </a:p>
          <a:p>
            <a:r>
              <a:rPr lang="it-IT" dirty="0" smtClean="0"/>
              <a:t>E’ importante perché essa dava anche a chi non disponeva di ricchezze personali il diritto di essere eletto .</a:t>
            </a:r>
          </a:p>
          <a:p>
            <a:pPr>
              <a:buNone/>
            </a:pPr>
            <a:r>
              <a:rPr lang="it-IT" dirty="0" smtClean="0"/>
              <a:t>2) </a:t>
            </a:r>
            <a:r>
              <a:rPr lang="it-IT" b="1" dirty="0" smtClean="0">
                <a:solidFill>
                  <a:srgbClr val="00B050"/>
                </a:solidFill>
              </a:rPr>
              <a:t>1912</a:t>
            </a:r>
            <a:r>
              <a:rPr lang="it-IT" dirty="0" smtClean="0"/>
              <a:t>: introdusse il </a:t>
            </a:r>
            <a:r>
              <a:rPr lang="it-IT" b="1" dirty="0" smtClean="0">
                <a:solidFill>
                  <a:srgbClr val="FF0000"/>
                </a:solidFill>
              </a:rPr>
              <a:t>SUFFRAGIO UNIVERSALE MASCHILE</a:t>
            </a:r>
            <a:r>
              <a:rPr lang="it-IT" dirty="0" smtClean="0"/>
              <a:t>: potevano votare per la prima volta in Italia, tutti i </a:t>
            </a:r>
            <a:r>
              <a:rPr lang="it-IT" b="1" dirty="0" smtClean="0">
                <a:solidFill>
                  <a:srgbClr val="00B050"/>
                </a:solidFill>
              </a:rPr>
              <a:t>maschi di età superiore ai 21 anni </a:t>
            </a:r>
            <a:r>
              <a:rPr lang="it-IT" dirty="0" smtClean="0"/>
              <a:t>(ai </a:t>
            </a:r>
            <a:r>
              <a:rPr lang="it-IT" b="1" dirty="0" smtClean="0">
                <a:solidFill>
                  <a:srgbClr val="00B050"/>
                </a:solidFill>
              </a:rPr>
              <a:t>30 se analfabeti</a:t>
            </a:r>
            <a:r>
              <a:rPr lang="it-IT" dirty="0" smtClean="0"/>
              <a:t>), </a:t>
            </a:r>
            <a:r>
              <a:rPr lang="it-IT" b="1" dirty="0" smtClean="0">
                <a:solidFill>
                  <a:srgbClr val="00B050"/>
                </a:solidFill>
              </a:rPr>
              <a:t>senza limiti di reddito</a:t>
            </a:r>
            <a:r>
              <a:rPr lang="it-IT" dirty="0" smtClean="0"/>
              <a:t>.</a:t>
            </a:r>
          </a:p>
          <a:p>
            <a:pPr algn="r">
              <a:buNone/>
            </a:pPr>
            <a:r>
              <a:rPr lang="it-IT" dirty="0" smtClean="0"/>
              <a:t>Gli elettori divennero da 3 ad </a:t>
            </a:r>
            <a:r>
              <a:rPr lang="it-IT" dirty="0" smtClean="0">
                <a:solidFill>
                  <a:srgbClr val="FF0000"/>
                </a:solidFill>
              </a:rPr>
              <a:t>oltre 8 milioni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RIFORME 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ECONOMICHE</a:t>
            </a:r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Nell’età giolittiana ebbe inizio il </a:t>
            </a:r>
            <a:r>
              <a:rPr lang="it-IT" b="1" dirty="0" smtClean="0">
                <a:solidFill>
                  <a:srgbClr val="FF0000"/>
                </a:solidFill>
              </a:rPr>
              <a:t>“decollo industriale”</a:t>
            </a:r>
            <a:r>
              <a:rPr lang="it-IT" dirty="0" smtClean="0"/>
              <a:t>italiano (ritardo rispetto agli altri Stati europei)</a:t>
            </a:r>
          </a:p>
          <a:p>
            <a:r>
              <a:rPr lang="it-IT" dirty="0" smtClean="0"/>
              <a:t>Le innovazioni tecnologiche della seconda rivoluzione industriale, soprattutto nel campo dell’energia elettrica, permisero all’Italia, priva di carbone e di petrolio, di sfruttare cascate e corsi d’acqua per fornire energia all’industria. </a:t>
            </a:r>
          </a:p>
          <a:p>
            <a:r>
              <a:rPr lang="it-IT" dirty="0" smtClean="0"/>
              <a:t>Le industrie tessili, metallurgiche e idroelettriche aumentarono in larghissima misura la loro produzione.</a:t>
            </a:r>
          </a:p>
          <a:p>
            <a:r>
              <a:rPr lang="it-IT" dirty="0" smtClean="0"/>
              <a:t>Si svilupparono l’industria automobilistica (FIAT, Isotta </a:t>
            </a:r>
            <a:r>
              <a:rPr lang="it-IT" dirty="0" err="1" smtClean="0"/>
              <a:t>Fraschini</a:t>
            </a:r>
            <a:r>
              <a:rPr lang="it-IT" dirty="0" smtClean="0"/>
              <a:t>, Alfa Romeo, Lancia), aeronautica, chimica (Pirelli (gomma), Montecatini), industria cinematografica (</a:t>
            </a:r>
            <a:r>
              <a:rPr lang="it-IT" dirty="0" err="1" smtClean="0"/>
              <a:t>studios</a:t>
            </a:r>
            <a:r>
              <a:rPr lang="it-IT" dirty="0" smtClean="0"/>
              <a:t> di Roma, Milano, Torino)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b="1" i="1">
                <a:latin typeface="Gallery Caps" pitchFamily="34" charset="0"/>
              </a:rPr>
              <a:t>IL DECOLLO INDUSTRIALE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it-IT" sz="2000" b="1">
                <a:solidFill>
                  <a:schemeClr val="tx2"/>
                </a:solidFill>
              </a:rPr>
              <a:t>ESPANSIONE INDUSTRIALE NEI SETTORI</a:t>
            </a:r>
          </a:p>
          <a:p>
            <a:r>
              <a:rPr lang="it-IT" sz="2000" b="1">
                <a:solidFill>
                  <a:schemeClr val="tx2"/>
                </a:solidFill>
                <a:hlinkClick r:id="rId3" action="ppaction://hlinkfile"/>
              </a:rPr>
              <a:t>Siderurgico</a:t>
            </a:r>
            <a:endParaRPr lang="it-IT" sz="2000" b="1">
              <a:solidFill>
                <a:schemeClr val="tx2"/>
              </a:solidFill>
            </a:endParaRPr>
          </a:p>
          <a:p>
            <a:r>
              <a:rPr lang="it-IT" sz="2000" b="1">
                <a:solidFill>
                  <a:schemeClr val="tx2"/>
                </a:solidFill>
              </a:rPr>
              <a:t>Tessile</a:t>
            </a:r>
          </a:p>
          <a:p>
            <a:r>
              <a:rPr lang="it-IT" sz="2000" b="1">
                <a:solidFill>
                  <a:schemeClr val="tx2"/>
                </a:solidFill>
              </a:rPr>
              <a:t>Idroelettrico</a:t>
            </a:r>
          </a:p>
          <a:p>
            <a:r>
              <a:rPr lang="it-IT" sz="2000" b="1">
                <a:solidFill>
                  <a:schemeClr val="tx2"/>
                </a:solidFill>
              </a:rPr>
              <a:t>Meccanico</a:t>
            </a:r>
          </a:p>
          <a:p>
            <a:r>
              <a:rPr lang="it-IT" sz="2000" b="1">
                <a:solidFill>
                  <a:schemeClr val="tx2"/>
                </a:solidFill>
              </a:rPr>
              <a:t>Navale</a:t>
            </a:r>
          </a:p>
          <a:p>
            <a:r>
              <a:rPr lang="it-IT" sz="2000" b="1">
                <a:solidFill>
                  <a:schemeClr val="tx2"/>
                </a:solidFill>
              </a:rPr>
              <a:t>Elettromeccanico</a:t>
            </a:r>
          </a:p>
          <a:p>
            <a:r>
              <a:rPr lang="it-IT" sz="2000" b="1">
                <a:solidFill>
                  <a:schemeClr val="tx2"/>
                </a:solidFill>
              </a:rPr>
              <a:t>Automobilistico</a:t>
            </a:r>
          </a:p>
          <a:p>
            <a:endParaRPr lang="it-IT" sz="2000" b="1">
              <a:solidFill>
                <a:schemeClr val="tx2"/>
              </a:solidFill>
            </a:endParaRP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3589338" y="2492375"/>
          <a:ext cx="5024437" cy="3705225"/>
        </p:xfrm>
        <a:graphic>
          <a:graphicData uri="http://schemas.openxmlformats.org/presentationml/2006/ole">
            <p:oleObj spid="_x0000_s1026" name="Grafico" r:id="rId4" imgW="4140000" imgH="3052440" progId="Excel.Sheet.8">
              <p:embed/>
            </p:oleObj>
          </a:graphicData>
        </a:graphic>
      </p:graphicFrame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6597352"/>
          </a:xfrm>
        </p:spPr>
        <p:txBody>
          <a:bodyPr>
            <a:normAutofit/>
          </a:bodyPr>
          <a:lstStyle/>
          <a:p>
            <a:r>
              <a:rPr lang="it-IT" dirty="0" smtClean="0"/>
              <a:t>Lo </a:t>
            </a:r>
            <a:r>
              <a:rPr lang="it-IT" b="1" dirty="0" smtClean="0">
                <a:solidFill>
                  <a:srgbClr val="FF0000"/>
                </a:solidFill>
              </a:rPr>
              <a:t>Stato protesse </a:t>
            </a:r>
            <a:r>
              <a:rPr lang="it-IT" dirty="0" smtClean="0"/>
              <a:t>l’</a:t>
            </a:r>
            <a:r>
              <a:rPr lang="it-IT" b="1" dirty="0" smtClean="0">
                <a:solidFill>
                  <a:srgbClr val="FF0000"/>
                </a:solidFill>
              </a:rPr>
              <a:t>industria</a:t>
            </a:r>
            <a:r>
              <a:rPr lang="it-IT" dirty="0" smtClean="0"/>
              <a:t> italiana mediante </a:t>
            </a:r>
            <a:r>
              <a:rPr lang="it-IT" b="1" dirty="0" smtClean="0">
                <a:solidFill>
                  <a:srgbClr val="00B0F0"/>
                </a:solidFill>
              </a:rPr>
              <a:t>alti dazi doganali</a:t>
            </a:r>
            <a:r>
              <a:rPr lang="it-IT" dirty="0" smtClean="0"/>
              <a:t>.</a:t>
            </a:r>
          </a:p>
          <a:p>
            <a:r>
              <a:rPr lang="it-IT" dirty="0" smtClean="0"/>
              <a:t>Vennero </a:t>
            </a:r>
            <a:r>
              <a:rPr lang="it-IT" b="1" dirty="0" smtClean="0">
                <a:solidFill>
                  <a:srgbClr val="FF0000"/>
                </a:solidFill>
              </a:rPr>
              <a:t>statalizzati</a:t>
            </a:r>
            <a:r>
              <a:rPr lang="it-IT" dirty="0" smtClean="0"/>
              <a:t> (cioè divennero di proprietà dello Stato e da esso gestiti):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il </a:t>
            </a:r>
            <a:r>
              <a:rPr lang="it-IT" b="1" dirty="0" smtClean="0">
                <a:solidFill>
                  <a:srgbClr val="00B0F0"/>
                </a:solidFill>
              </a:rPr>
              <a:t>servizio telefonico </a:t>
            </a:r>
            <a:r>
              <a:rPr lang="it-IT" dirty="0" smtClean="0"/>
              <a:t>(1903)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le </a:t>
            </a:r>
            <a:r>
              <a:rPr lang="it-IT" b="1" dirty="0" smtClean="0">
                <a:solidFill>
                  <a:srgbClr val="00B0F0"/>
                </a:solidFill>
              </a:rPr>
              <a:t>ferrovie</a:t>
            </a:r>
            <a:r>
              <a:rPr lang="it-IT" dirty="0" smtClean="0"/>
              <a:t> (1905)(prima private e in mano a capitalisti francesi e inglesi)</a:t>
            </a:r>
          </a:p>
          <a:p>
            <a:r>
              <a:rPr lang="it-IT" dirty="0" smtClean="0"/>
              <a:t> Lo </a:t>
            </a:r>
            <a:r>
              <a:rPr lang="it-IT" b="1" dirty="0" smtClean="0">
                <a:solidFill>
                  <a:srgbClr val="FF0000"/>
                </a:solidFill>
              </a:rPr>
              <a:t>Stato finanziò </a:t>
            </a:r>
            <a:r>
              <a:rPr lang="it-IT" dirty="0" smtClean="0"/>
              <a:t>l’elettrificazione delle ferrovie, l’illuminazione delle città, la costruzione di infrastrutture (strade, acquedotti, ferrovie), la costruzione di navi mercantili e militari.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I </a:t>
            </a:r>
            <a:r>
              <a:rPr lang="it-IT" dirty="0" err="1" smtClean="0">
                <a:solidFill>
                  <a:srgbClr val="FF0000"/>
                </a:solidFill>
              </a:rPr>
              <a:t>vantaggi…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it-IT" dirty="0" smtClean="0"/>
              <a:t>Tutte queste iniziative rappresentarono per le industrie l’occasione per ricevere ingenti ordinativi da parte dello Stato</a:t>
            </a:r>
          </a:p>
          <a:p>
            <a:r>
              <a:rPr lang="it-IT" dirty="0" smtClean="0"/>
              <a:t>Ruolo di primo piano fu svolto dalle </a:t>
            </a:r>
            <a:r>
              <a:rPr lang="it-IT" i="1" dirty="0" smtClean="0"/>
              <a:t>banche miste </a:t>
            </a:r>
            <a:r>
              <a:rPr lang="it-IT" dirty="0" smtClean="0"/>
              <a:t>(Banca Commerciale italiana e Credito italiano). </a:t>
            </a:r>
          </a:p>
          <a:p>
            <a:r>
              <a:rPr lang="it-IT" dirty="0" smtClean="0"/>
              <a:t>Esse raccoglievano i risparmi dei cittadini, ma anche garantivano il prestito a breve termine e il finanziamento a lungo termine alle imprese.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La crisi di fine Ottocento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Alla fine del XIX sec. l’Italia soffriva di gravi problemi politici e sociali. </a:t>
            </a:r>
          </a:p>
          <a:p>
            <a:r>
              <a:rPr lang="it-IT" dirty="0" smtClean="0"/>
              <a:t>Il fallimento dei tentativi di conquista coloniale</a:t>
            </a:r>
          </a:p>
          <a:p>
            <a:r>
              <a:rPr lang="it-IT" dirty="0" smtClean="0"/>
              <a:t>la crisi dell’agricoltura</a:t>
            </a:r>
          </a:p>
          <a:p>
            <a:r>
              <a:rPr lang="it-IT" dirty="0" smtClean="0"/>
              <a:t>i bassi salari</a:t>
            </a:r>
          </a:p>
          <a:p>
            <a:r>
              <a:rPr lang="it-IT" dirty="0" smtClean="0"/>
              <a:t>Avevano aggravato le condizioni di vita della popolazione in tutta Italia e i contrasti politici.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perdurare della “questione meridionale”</a:t>
            </a:r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r>
              <a:rPr lang="it-IT" dirty="0" smtClean="0"/>
              <a:t>Lo sviluppo industriale riguardò però principalmente le </a:t>
            </a:r>
            <a:r>
              <a:rPr lang="it-IT" b="1" dirty="0" smtClean="0">
                <a:solidFill>
                  <a:srgbClr val="FF0000"/>
                </a:solidFill>
              </a:rPr>
              <a:t>industrie del nord </a:t>
            </a:r>
            <a:r>
              <a:rPr lang="it-IT" dirty="0" smtClean="0"/>
              <a:t>(triangolo industriale Torino, Genova, Milano).</a:t>
            </a:r>
          </a:p>
          <a:p>
            <a:r>
              <a:rPr lang="it-IT" dirty="0" smtClean="0"/>
              <a:t>Ne rimasero </a:t>
            </a:r>
            <a:r>
              <a:rPr lang="it-IT" b="1" dirty="0" smtClean="0">
                <a:solidFill>
                  <a:srgbClr val="FF0000"/>
                </a:solidFill>
              </a:rPr>
              <a:t>escluse le regioni meridionali </a:t>
            </a:r>
            <a:r>
              <a:rPr lang="it-IT" dirty="0" smtClean="0"/>
              <a:t>(arretratezza economica, ma anche sociale e politica)</a:t>
            </a:r>
          </a:p>
          <a:p>
            <a:r>
              <a:rPr lang="it-IT" dirty="0" smtClean="0"/>
              <a:t>Le </a:t>
            </a:r>
            <a:r>
              <a:rPr lang="it-IT" b="1" dirty="0" smtClean="0">
                <a:solidFill>
                  <a:srgbClr val="FF0000"/>
                </a:solidFill>
              </a:rPr>
              <a:t>catastrofi naturali </a:t>
            </a:r>
            <a:r>
              <a:rPr lang="it-IT" dirty="0" smtClean="0"/>
              <a:t>aggravarono la situazione (eruzione Vesuvio 1906, terremoto di Messina 1908)</a:t>
            </a:r>
          </a:p>
          <a:p>
            <a:r>
              <a:rPr lang="it-IT" dirty="0" smtClean="0"/>
              <a:t>Intellettuali meridionalisti come Gaetano Salvemini accusarono Giolitti di disinteressarsi dei problemi meridionali, ma anche di avere, in cambio di voti, sfruttato il </a:t>
            </a:r>
            <a:r>
              <a:rPr lang="it-IT" b="1" dirty="0" smtClean="0">
                <a:solidFill>
                  <a:srgbClr val="FF0000"/>
                </a:solidFill>
              </a:rPr>
              <a:t>sistema clientelare </a:t>
            </a:r>
            <a:r>
              <a:rPr lang="it-IT" dirty="0" smtClean="0"/>
              <a:t>e di avere </a:t>
            </a:r>
            <a:r>
              <a:rPr lang="it-IT" b="1" dirty="0" smtClean="0">
                <a:solidFill>
                  <a:srgbClr val="FF0000"/>
                </a:solidFill>
              </a:rPr>
              <a:t>rapporti con associazioni della malavita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/>
              <a:t>VESUVIO 1906</a:t>
            </a:r>
          </a:p>
        </p:txBody>
      </p:sp>
      <p:pic>
        <p:nvPicPr>
          <p:cNvPr id="51204" name="Picture 4" descr="Eruzione 190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9138"/>
            <a:ext cx="3662363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 descr="1906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2192338"/>
            <a:ext cx="5508625" cy="4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536575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/>
              <a:t>MESSINA 1908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0180" name="Picture 4" descr="messi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30288"/>
            <a:ext cx="9144000" cy="582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642350" cy="2952750"/>
          </a:xfrm>
          <a:solidFill>
            <a:srgbClr val="686DD8"/>
          </a:solidFill>
        </p:spPr>
        <p:txBody>
          <a:bodyPr/>
          <a:lstStyle/>
          <a:p>
            <a:pPr algn="ctr"/>
            <a:r>
              <a:rPr lang="it-IT"/>
              <a:t>POLITICA ESTERA</a:t>
            </a:r>
            <a:br>
              <a:rPr lang="it-IT"/>
            </a:br>
            <a:r>
              <a:rPr lang="it-IT" sz="4000">
                <a:solidFill>
                  <a:srgbClr val="FFFF00"/>
                </a:solidFill>
              </a:rPr>
              <a:t>“COMPENETRAZIONE </a:t>
            </a:r>
            <a:br>
              <a:rPr lang="it-IT" sz="4000">
                <a:solidFill>
                  <a:srgbClr val="FFFF00"/>
                </a:solidFill>
              </a:rPr>
            </a:br>
            <a:r>
              <a:rPr lang="it-IT" sz="4000">
                <a:solidFill>
                  <a:srgbClr val="FFFF00"/>
                </a:solidFill>
              </a:rPr>
              <a:t>DELLE ALLEANZE </a:t>
            </a:r>
            <a:br>
              <a:rPr lang="it-IT" sz="4000">
                <a:solidFill>
                  <a:srgbClr val="FFFF00"/>
                </a:solidFill>
              </a:rPr>
            </a:br>
            <a:r>
              <a:rPr lang="it-IT" sz="4000">
                <a:solidFill>
                  <a:srgbClr val="FFFF00"/>
                </a:solidFill>
              </a:rPr>
              <a:t>E DELLE AMICIZIE”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3579813"/>
            <a:ext cx="7772400" cy="3278187"/>
          </a:xfrm>
        </p:spPr>
        <p:txBody>
          <a:bodyPr/>
          <a:lstStyle/>
          <a:p>
            <a:r>
              <a:rPr lang="it-IT"/>
              <a:t>ITALIA MENO SCHIERATA CON GLI IMPERI CENTRALI.</a:t>
            </a:r>
          </a:p>
          <a:p>
            <a:r>
              <a:rPr lang="it-IT"/>
              <a:t>DIALOGO E INTERESSI CON LA TRIPLICE INTESA (</a:t>
            </a:r>
            <a:r>
              <a:rPr lang="it-IT">
                <a:solidFill>
                  <a:schemeClr val="folHlink"/>
                </a:solidFill>
              </a:rPr>
              <a:t>Giri di valzer</a:t>
            </a:r>
            <a:r>
              <a:rPr lang="it-IT"/>
              <a:t>)</a:t>
            </a:r>
          </a:p>
          <a:p>
            <a:r>
              <a:rPr lang="it-IT"/>
              <a:t>RIPRESA DELLA POLITICA COLONIALE (LIBIA 1911 – ‘12)</a:t>
            </a:r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Politica estera</a:t>
            </a:r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it-IT" dirty="0" smtClean="0"/>
              <a:t>La politica estera di Giolitti dovette tenere conto della “febbre coloniale”che aveva contagiato le altre nazioni europee.</a:t>
            </a:r>
          </a:p>
          <a:p>
            <a:pPr>
              <a:lnSpc>
                <a:spcPct val="80000"/>
              </a:lnSpc>
            </a:pPr>
            <a:r>
              <a:rPr lang="it-IT" dirty="0" smtClean="0"/>
              <a:t>Per Giolitti c’erano almeno due buoni motivi per riprendere la politica coloniale: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dirty="0" smtClean="0"/>
              <a:t>aumentare il prestigio internazionale dell’Italia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it-IT" dirty="0" smtClean="0"/>
              <a:t>dar lavoro ai braccianti del Sud conquistando nuove terre</a:t>
            </a:r>
          </a:p>
          <a:p>
            <a:pPr>
              <a:lnSpc>
                <a:spcPct val="80000"/>
              </a:lnSpc>
            </a:pPr>
            <a:r>
              <a:rPr lang="it-IT" dirty="0" smtClean="0"/>
              <a:t>A Giolitti interessava la </a:t>
            </a:r>
            <a:r>
              <a:rPr lang="it-IT" dirty="0" smtClean="0">
                <a:solidFill>
                  <a:srgbClr val="FF0000"/>
                </a:solidFill>
              </a:rPr>
              <a:t>Libia</a:t>
            </a:r>
            <a:r>
              <a:rPr lang="it-IT" dirty="0" smtClean="0"/>
              <a:t>, posta di fronte alle coste della Sicilia, una tra le pochissime terre africane rimaste libere.</a:t>
            </a:r>
          </a:p>
          <a:p>
            <a:pPr>
              <a:buNone/>
            </a:pPr>
            <a:endParaRPr lang="it-IT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050-Pascol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0413" y="0"/>
            <a:ext cx="45735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5" name="Picture 3" descr="la_con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21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5395913"/>
            <a:ext cx="3741738" cy="1462087"/>
          </a:xfrm>
        </p:spPr>
        <p:txBody>
          <a:bodyPr/>
          <a:lstStyle/>
          <a:p>
            <a:r>
              <a:rPr lang="it-IT"/>
              <a:t>PASCOLI</a:t>
            </a:r>
          </a:p>
        </p:txBody>
      </p:sp>
    </p:spTree>
  </p:cSld>
  <p:clrMapOvr>
    <a:masterClrMapping/>
  </p:clrMapOvr>
  <p:transition advClick="0" advTm="8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795963" y="4292600"/>
            <a:ext cx="3348037" cy="256540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it-IT" sz="3600">
                <a:solidFill>
                  <a:srgbClr val="000099"/>
                </a:solidFill>
              </a:rPr>
              <a:t>TRIPOLI </a:t>
            </a:r>
            <a:br>
              <a:rPr lang="it-IT" sz="3600">
                <a:solidFill>
                  <a:srgbClr val="000099"/>
                </a:solidFill>
              </a:rPr>
            </a:br>
            <a:r>
              <a:rPr lang="it-IT" sz="3600">
                <a:solidFill>
                  <a:srgbClr val="000099"/>
                </a:solidFill>
              </a:rPr>
              <a:t>BEL </a:t>
            </a:r>
            <a:br>
              <a:rPr lang="it-IT" sz="3600">
                <a:solidFill>
                  <a:srgbClr val="000099"/>
                </a:solidFill>
              </a:rPr>
            </a:br>
            <a:r>
              <a:rPr lang="it-IT" sz="3600">
                <a:solidFill>
                  <a:srgbClr val="000099"/>
                </a:solidFill>
              </a:rPr>
              <a:t>SUOL D’AMORE</a:t>
            </a:r>
          </a:p>
        </p:txBody>
      </p:sp>
      <p:pic>
        <p:nvPicPr>
          <p:cNvPr id="93189" name="Picture 5" descr="trincea di bersaglieri nelle oa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8513"/>
            <a:ext cx="5795963" cy="3519487"/>
          </a:xfrm>
          <a:prstGeom prst="rect">
            <a:avLst/>
          </a:prstGeom>
          <a:noFill/>
        </p:spPr>
      </p:pic>
      <p:pic>
        <p:nvPicPr>
          <p:cNvPr id="93191" name="Picture 7" descr="libi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663" y="0"/>
            <a:ext cx="3335337" cy="4292600"/>
          </a:xfrm>
          <a:prstGeom prst="rect">
            <a:avLst/>
          </a:prstGeom>
          <a:noFill/>
        </p:spPr>
      </p:pic>
      <p:pic>
        <p:nvPicPr>
          <p:cNvPr id="93193" name="Picture 9" descr="Attacco a Psitos il 16 maggio 19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59338" cy="33147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La difficile conquista della Libia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Nel 1911 Giolitti dichiarò guerra alla Turchia e occupò la Libia che era un possedimento turco.</a:t>
            </a:r>
          </a:p>
          <a:p>
            <a:r>
              <a:rPr lang="it-IT" dirty="0" smtClean="0"/>
              <a:t>Nonostante l’enorme spiegamento di mezzi, l’impresa fu sottovalutata: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gli Italiani si trovarono ad affrontare i pochissimi Turchi che presidiavano il territorio  e la guerriglia da loro armata. 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I Libici opposero una strenua resistenza alle truppe italiane.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Gli italiani, dopo aver perso 3500 uomini, reagirono in modo barbaro:</a:t>
            </a:r>
            <a:endParaRPr lang="it-IT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Lo stermino della popolazione libica</a:t>
            </a:r>
            <a:endParaRPr lang="it-IT" b="1" i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Lo storico </a:t>
            </a:r>
            <a:r>
              <a:rPr lang="it-IT" b="1" i="1" dirty="0" smtClean="0"/>
              <a:t>Angelo del </a:t>
            </a:r>
            <a:r>
              <a:rPr lang="it-IT" b="1" i="1" dirty="0" err="1" smtClean="0"/>
              <a:t>Boca</a:t>
            </a:r>
            <a:r>
              <a:rPr lang="it-IT" b="1" i="1" dirty="0" smtClean="0"/>
              <a:t> </a:t>
            </a:r>
            <a:r>
              <a:rPr lang="it-IT" dirty="0" smtClean="0"/>
              <a:t>(studioso guerre coloniali italiane) ha trovato negli archivi militari le </a:t>
            </a:r>
            <a:r>
              <a:rPr lang="it-IT" b="1" dirty="0" smtClean="0">
                <a:solidFill>
                  <a:srgbClr val="FF0000"/>
                </a:solidFill>
              </a:rPr>
              <a:t>prove</a:t>
            </a:r>
            <a:r>
              <a:rPr lang="it-IT" dirty="0" smtClean="0"/>
              <a:t>, tenute nascoste per molti anni all’opinione pubblica, degli </a:t>
            </a:r>
            <a:r>
              <a:rPr lang="it-IT" b="1" dirty="0" smtClean="0">
                <a:solidFill>
                  <a:srgbClr val="FF0000"/>
                </a:solidFill>
              </a:rPr>
              <a:t>stermini di massa compiuti contro i civili.</a:t>
            </a:r>
          </a:p>
          <a:p>
            <a:r>
              <a:rPr lang="it-IT" dirty="0" smtClean="0"/>
              <a:t>I militari italiani piombavano sui villaggi, appiccavano il fuoco alle capanne e ai campi di orzo, uccidevano il bestiame, fucilavano e impiccavano persone inermi.</a:t>
            </a:r>
          </a:p>
          <a:p>
            <a:r>
              <a:rPr lang="it-IT" dirty="0" smtClean="0"/>
              <a:t>Il totale delle vittime non è certo, ma sembra si aggiri sulle 100 000.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La conclusione della guerra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Dopo aver fatto terra bruciata dell’intero territorio, nel </a:t>
            </a:r>
            <a:r>
              <a:rPr lang="it-IT" b="1" dirty="0" smtClean="0">
                <a:solidFill>
                  <a:srgbClr val="FF0000"/>
                </a:solidFill>
              </a:rPr>
              <a:t>1912</a:t>
            </a:r>
            <a:r>
              <a:rPr lang="it-IT" dirty="0" smtClean="0"/>
              <a:t> all’Italia venne riconosciuto il </a:t>
            </a:r>
            <a:r>
              <a:rPr lang="it-IT" b="1" dirty="0" smtClean="0">
                <a:solidFill>
                  <a:srgbClr val="FF0000"/>
                </a:solidFill>
              </a:rPr>
              <a:t>possesso della Libia</a:t>
            </a:r>
            <a:r>
              <a:rPr lang="it-IT" dirty="0" smtClean="0"/>
              <a:t> (</a:t>
            </a:r>
            <a:r>
              <a:rPr lang="it-IT" b="1" dirty="0" smtClean="0">
                <a:solidFill>
                  <a:srgbClr val="00B0F0"/>
                </a:solidFill>
              </a:rPr>
              <a:t>trattato di Losanna</a:t>
            </a:r>
            <a:r>
              <a:rPr lang="it-IT" dirty="0" smtClean="0"/>
              <a:t>)</a:t>
            </a:r>
          </a:p>
          <a:p>
            <a:r>
              <a:rPr lang="it-IT" dirty="0" smtClean="0"/>
              <a:t>In realtà, a causa del perdurare della guerriglia (sostenuta dai Turchi), le sole parti </a:t>
            </a:r>
            <a:r>
              <a:rPr lang="it-IT" b="1" dirty="0" smtClean="0">
                <a:solidFill>
                  <a:srgbClr val="FF0000"/>
                </a:solidFill>
              </a:rPr>
              <a:t>in mano agli italiani</a:t>
            </a:r>
            <a:r>
              <a:rPr lang="it-IT" dirty="0" smtClean="0"/>
              <a:t> erano le zone della </a:t>
            </a:r>
            <a:r>
              <a:rPr lang="it-IT" b="1" dirty="0" smtClean="0">
                <a:solidFill>
                  <a:srgbClr val="FF0000"/>
                </a:solidFill>
              </a:rPr>
              <a:t>costa</a:t>
            </a:r>
            <a:r>
              <a:rPr lang="it-IT" dirty="0" smtClean="0"/>
              <a:t>. </a:t>
            </a:r>
          </a:p>
          <a:p>
            <a:r>
              <a:rPr lang="it-IT" dirty="0" smtClean="0"/>
              <a:t>Fu deciso quindi che fossero temporaneamente assegnati agli Italiani anche le </a:t>
            </a:r>
            <a:r>
              <a:rPr lang="it-IT" b="1" dirty="0" smtClean="0">
                <a:solidFill>
                  <a:srgbClr val="FF0000"/>
                </a:solidFill>
              </a:rPr>
              <a:t>isole di Rodi e del Dodecaneso</a:t>
            </a:r>
            <a:r>
              <a:rPr lang="it-IT" dirty="0" smtClean="0"/>
              <a:t> (Mar Egeo) anch’esse parte dell’impero ottomano. </a:t>
            </a:r>
          </a:p>
          <a:p>
            <a:r>
              <a:rPr lang="it-IT" dirty="0" smtClean="0"/>
              <a:t>In questo modo si voleva obbligare il governo turco a cessare le ostilità per consentire agli Italiani di guadagnare il pieno controllo di tutta la regione (cosa che avverrà solo nel 1931)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La “rivolta della fame”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L’aumento del carovita (</a:t>
            </a:r>
            <a:r>
              <a:rPr lang="it-IT" dirty="0" err="1" smtClean="0"/>
              <a:t>=aumento</a:t>
            </a:r>
            <a:r>
              <a:rPr lang="it-IT" dirty="0" smtClean="0"/>
              <a:t> del costo complessivo dei prodotti indispensabili per vivere, soprattutto quindi alimentari)</a:t>
            </a:r>
          </a:p>
          <a:p>
            <a:r>
              <a:rPr lang="it-IT" dirty="0" smtClean="0"/>
              <a:t>Provocò un generale malcontento che sfociò nella “rivolta della fame”</a:t>
            </a:r>
          </a:p>
          <a:p>
            <a:r>
              <a:rPr lang="it-IT" dirty="0" smtClean="0"/>
              <a:t>Si verificarono gravi disordini in tutta Italia</a:t>
            </a:r>
          </a:p>
          <a:p>
            <a:r>
              <a:rPr lang="it-IT" dirty="0" smtClean="0"/>
              <a:t>Il re appoggiò la politica autoritaria del governo, allora presieduto da Antonio Di </a:t>
            </a:r>
            <a:r>
              <a:rPr lang="it-IT" dirty="0" err="1" smtClean="0"/>
              <a:t>Rudinì</a:t>
            </a:r>
            <a:r>
              <a:rPr lang="it-IT" dirty="0" smtClean="0"/>
              <a:t>, che rispose alle proteste facendo intervenire l’esercito.</a:t>
            </a:r>
            <a:endParaRPr lang="it-IT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>
          <a:xfrm>
            <a:off x="6084888" y="4437063"/>
            <a:ext cx="3059112" cy="1658937"/>
          </a:xfrm>
        </p:spPr>
        <p:txBody>
          <a:bodyPr/>
          <a:lstStyle/>
          <a:p>
            <a:pPr algn="ctr">
              <a:buFontTx/>
              <a:buNone/>
            </a:pPr>
            <a:r>
              <a:rPr lang="it-IT"/>
              <a:t>Isole del</a:t>
            </a:r>
          </a:p>
          <a:p>
            <a:pPr algn="ctr">
              <a:buFontTx/>
              <a:buNone/>
            </a:pPr>
            <a:r>
              <a:rPr lang="it-IT"/>
              <a:t>Dodecaneso</a:t>
            </a:r>
          </a:p>
        </p:txBody>
      </p:sp>
      <p:pic>
        <p:nvPicPr>
          <p:cNvPr id="113668" name="Picture 4" descr="map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785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La Libia “uno scatolone di sabbia”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La conquista si rivelò deludente e suscitò verso Giolitti il malcontento di vasti strati della popolazione. </a:t>
            </a:r>
          </a:p>
          <a:p>
            <a:r>
              <a:rPr lang="it-IT" dirty="0" smtClean="0"/>
              <a:t>Costò </a:t>
            </a:r>
            <a:r>
              <a:rPr lang="it-IT" b="1" dirty="0" smtClean="0">
                <a:solidFill>
                  <a:srgbClr val="FF0000"/>
                </a:solidFill>
              </a:rPr>
              <a:t>enormi somme di denaro</a:t>
            </a:r>
          </a:p>
          <a:p>
            <a:r>
              <a:rPr lang="it-IT" dirty="0" smtClean="0"/>
              <a:t>Diede all’Italia una terra arida, scarsamente coltivabile e inadatta ad impiantarvi qualunque tipo di impresa economica, uno “scatolone di sabbia” (Salvemini)</a:t>
            </a:r>
          </a:p>
          <a:p>
            <a:r>
              <a:rPr lang="it-IT" dirty="0" smtClean="0"/>
              <a:t>Nessuno allora sapeva che il suo sottosuolo era pieno di petrolio.</a:t>
            </a:r>
            <a:endParaRPr lang="it-IT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/>
              <a:t>GRAMSCI E IL PATTO GENTILONI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3492500" y="1981200"/>
            <a:ext cx="4965700" cy="4114800"/>
          </a:xfrm>
        </p:spPr>
        <p:txBody>
          <a:bodyPr/>
          <a:lstStyle/>
          <a:p>
            <a:pPr>
              <a:buFontTx/>
              <a:buNone/>
            </a:pPr>
            <a:r>
              <a:rPr lang="it-IT" sz="5400"/>
              <a:t>“GIOLITTI CAMBIA DI SPALLA    IL SUO FUCILE”</a:t>
            </a:r>
          </a:p>
        </p:txBody>
      </p:sp>
      <p:pic>
        <p:nvPicPr>
          <p:cNvPr id="96261" name="Picture 5" descr="agrams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060575"/>
            <a:ext cx="3190875" cy="41052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823119"/>
          </a:xfrm>
        </p:spPr>
        <p:txBody>
          <a:bodyPr/>
          <a:lstStyle/>
          <a:p>
            <a:r>
              <a:rPr lang="it-IT" dirty="0"/>
              <a:t>PATTO GENTILONI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196752"/>
            <a:ext cx="8892480" cy="547233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it-IT" sz="2800" dirty="0"/>
              <a:t>I cattolici votano i liberali se questi si impegnano con la scuola cattolica e contro il divorzio (</a:t>
            </a:r>
            <a:r>
              <a:rPr lang="it-IT" sz="2800" dirty="0">
                <a:solidFill>
                  <a:schemeClr val="folHlink"/>
                </a:solidFill>
              </a:rPr>
              <a:t>7 punti</a:t>
            </a:r>
            <a:r>
              <a:rPr lang="it-IT" sz="2800" dirty="0"/>
              <a:t>).</a:t>
            </a:r>
          </a:p>
          <a:p>
            <a:pPr>
              <a:lnSpc>
                <a:spcPct val="80000"/>
              </a:lnSpc>
            </a:pPr>
            <a:r>
              <a:rPr lang="it-IT" sz="2800" dirty="0"/>
              <a:t>Grazie a questo patto vengono vinte le elezioni (</a:t>
            </a:r>
            <a:r>
              <a:rPr lang="it-IT" sz="2800" dirty="0">
                <a:solidFill>
                  <a:schemeClr val="folHlink"/>
                </a:solidFill>
              </a:rPr>
              <a:t>OTTOBRE 1913</a:t>
            </a:r>
            <a:r>
              <a:rPr lang="it-IT" sz="2800" dirty="0"/>
              <a:t>).</a:t>
            </a:r>
          </a:p>
          <a:p>
            <a:pPr>
              <a:lnSpc>
                <a:spcPct val="80000"/>
              </a:lnSpc>
            </a:pPr>
            <a:r>
              <a:rPr lang="it-IT" sz="2800" dirty="0"/>
              <a:t>Si votava con il </a:t>
            </a:r>
            <a:r>
              <a:rPr lang="it-IT" sz="2800" dirty="0">
                <a:solidFill>
                  <a:schemeClr val="folHlink"/>
                </a:solidFill>
              </a:rPr>
              <a:t>collegio uninominale</a:t>
            </a:r>
            <a:r>
              <a:rPr lang="it-IT" sz="2800" dirty="0"/>
              <a:t>, ( chi vince, </a:t>
            </a:r>
            <a:r>
              <a:rPr lang="it-IT" sz="2800" dirty="0" err="1"/>
              <a:t>vince</a:t>
            </a:r>
            <a:r>
              <a:rPr lang="it-IT" sz="2800" dirty="0"/>
              <a:t> tutto) .</a:t>
            </a:r>
          </a:p>
          <a:p>
            <a:pPr>
              <a:lnSpc>
                <a:spcPct val="80000"/>
              </a:lnSpc>
            </a:pPr>
            <a:r>
              <a:rPr lang="it-IT" sz="2800" dirty="0"/>
              <a:t>L’alleanza con i cattolici era stata determinante (</a:t>
            </a:r>
            <a:r>
              <a:rPr lang="it-IT" sz="2800" dirty="0">
                <a:solidFill>
                  <a:schemeClr val="folHlink"/>
                </a:solidFill>
              </a:rPr>
              <a:t>228 su 310 liberali</a:t>
            </a:r>
            <a:r>
              <a:rPr lang="it-IT" sz="2800" dirty="0"/>
              <a:t> eletti col voto determinante dei cattolici); 59 socialisti, 19 riformisti, 73 radicali; 29 cattolici; 3 nazionalisti.</a:t>
            </a:r>
          </a:p>
          <a:p>
            <a:pPr>
              <a:lnSpc>
                <a:spcPct val="80000"/>
              </a:lnSpc>
            </a:pPr>
            <a:r>
              <a:rPr lang="it-IT" sz="2800" dirty="0"/>
              <a:t>(Giolitti smentì che vi fossero stati accordi, ma non riesce a governare)</a:t>
            </a:r>
          </a:p>
          <a:p>
            <a:pPr>
              <a:lnSpc>
                <a:spcPct val="80000"/>
              </a:lnSpc>
            </a:pPr>
            <a:r>
              <a:rPr lang="it-IT" sz="2800" dirty="0"/>
              <a:t>DEVE FARE LE VALIGIE (Labriola)</a:t>
            </a:r>
          </a:p>
        </p:txBody>
      </p:sp>
    </p:spTree>
  </p:cSld>
  <p:clrMapOvr>
    <a:masterClrMapping/>
  </p:clrMapOvr>
  <p:transition advClick="0" advTm="8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25" y="301625"/>
            <a:ext cx="3384550" cy="1462088"/>
          </a:xfrm>
        </p:spPr>
        <p:txBody>
          <a:bodyPr/>
          <a:lstStyle/>
          <a:p>
            <a:pPr algn="ctr"/>
            <a:r>
              <a:rPr lang="it-IT"/>
              <a:t>DOPPIO VOLTO</a:t>
            </a:r>
          </a:p>
        </p:txBody>
      </p:sp>
      <p:pic>
        <p:nvPicPr>
          <p:cNvPr id="52228" name="Picture 4" descr="mso442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57800" cy="6858000"/>
          </a:xfrm>
          <a:prstGeom prst="rect">
            <a:avLst/>
          </a:prstGeom>
          <a:noFill/>
        </p:spPr>
      </p:pic>
      <p:pic>
        <p:nvPicPr>
          <p:cNvPr id="52229" name="Picture 5" descr="caricatura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1613" y="2565400"/>
            <a:ext cx="3862387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10 Agata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71008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2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30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76825" y="3860800"/>
            <a:ext cx="3670300" cy="1462088"/>
          </a:xfrm>
        </p:spPr>
        <p:txBody>
          <a:bodyPr/>
          <a:lstStyle/>
          <a:p>
            <a:pPr algn="ctr"/>
            <a:r>
              <a:rPr lang="it-IT"/>
              <a:t>ANTONIO SALANDRA</a:t>
            </a:r>
          </a:p>
        </p:txBody>
      </p:sp>
      <p:pic>
        <p:nvPicPr>
          <p:cNvPr id="98309" name="Picture 5" descr="saland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0535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"/>
            <a:ext cx="8892480" cy="2276872"/>
          </a:xfrm>
        </p:spPr>
        <p:txBody>
          <a:bodyPr>
            <a:normAutofit/>
          </a:bodyPr>
          <a:lstStyle/>
          <a:p>
            <a:pPr algn="l"/>
            <a:r>
              <a:rPr lang="it-IT" b="1" dirty="0">
                <a:solidFill>
                  <a:srgbClr val="FF0000"/>
                </a:solidFill>
              </a:rPr>
              <a:t>Settimana </a:t>
            </a:r>
            <a:r>
              <a:rPr lang="it-IT" b="1" dirty="0" smtClean="0">
                <a:solidFill>
                  <a:srgbClr val="FF0000"/>
                </a:solidFill>
              </a:rPr>
              <a:t>rossa (7-12 giugno 1914): </a:t>
            </a:r>
            <a:br>
              <a:rPr lang="it-IT" b="1" dirty="0" smtClean="0">
                <a:solidFill>
                  <a:srgbClr val="FF0000"/>
                </a:solidFill>
              </a:rPr>
            </a:br>
            <a:r>
              <a:rPr lang="it-IT" sz="2400" dirty="0" smtClean="0"/>
              <a:t>"</a:t>
            </a:r>
            <a:r>
              <a:rPr lang="it-IT" sz="2400" dirty="0"/>
              <a:t>I dimostranti della «settimana rossa» in un'esplosione di collera collettiva hanno dato alle fiamme i simboli dell'autorità vecchia e nuova: </a:t>
            </a:r>
            <a:r>
              <a:rPr lang="it-IT" sz="2800" b="1" i="1" dirty="0">
                <a:solidFill>
                  <a:srgbClr val="FF0000"/>
                </a:solidFill>
              </a:rPr>
              <a:t>chiese e municipi </a:t>
            </a:r>
          </a:p>
        </p:txBody>
      </p:sp>
      <p:pic>
        <p:nvPicPr>
          <p:cNvPr id="99333" name="Picture 5" descr="1914settimana%20ros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6948487" cy="43132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/>
              <a:t>Settimana rossa: l'esercito in Romagna - 1914 </a:t>
            </a:r>
          </a:p>
        </p:txBody>
      </p:sp>
      <p:pic>
        <p:nvPicPr>
          <p:cNvPr id="100359" name="Picture 7" descr="1914settimana%20ross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4825"/>
            <a:ext cx="6948488" cy="50831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L’eccidio del 1898 a Milano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L’episodio più grave si verificò a Milano dove il generale Bava </a:t>
            </a:r>
            <a:r>
              <a:rPr lang="it-IT" dirty="0" err="1" smtClean="0"/>
              <a:t>Beccaris</a:t>
            </a:r>
            <a:r>
              <a:rPr lang="it-IT" dirty="0" smtClean="0"/>
              <a:t> usò i cannoni contro la folla provocando un centinaio di vittime.</a:t>
            </a:r>
          </a:p>
          <a:p>
            <a:r>
              <a:rPr lang="it-IT" dirty="0" smtClean="0"/>
              <a:t>La tensione si fece acutissima:</a:t>
            </a:r>
          </a:p>
          <a:p>
            <a:r>
              <a:rPr lang="it-IT" dirty="0" smtClean="0"/>
              <a:t>Il governo fece arrestare dirigenti, deputati repubblicani e socialisti</a:t>
            </a:r>
          </a:p>
          <a:p>
            <a:r>
              <a:rPr lang="it-IT" dirty="0" smtClean="0"/>
              <a:t>Chiuse un centinaio di giornali di opposizione, anche cattolici, limitò la libertà di stampa, di associazione e di riunione.</a:t>
            </a:r>
            <a:endParaRPr lang="it-I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Subito dopo seguì il tentativo di fare approvare in Parlamento alcune leggi che limitavano la libertà dei cittadini di sciopero, stampa, associazione </a:t>
            </a:r>
            <a:r>
              <a:rPr lang="it-IT" dirty="0" smtClean="0"/>
              <a:t>(“provvedimenti liberticidi”)</a:t>
            </a:r>
            <a:endParaRPr lang="it-IT" dirty="0" smtClean="0"/>
          </a:p>
          <a:p>
            <a:r>
              <a:rPr lang="it-IT" dirty="0" smtClean="0"/>
              <a:t>Contro questi provvedimenti l’estrema sinistra (socialisti, repubblicani, radicali) ricorse </a:t>
            </a:r>
            <a:r>
              <a:rPr lang="it-IT" dirty="0" smtClean="0"/>
              <a:t>all’ostruzionismo (</a:t>
            </a:r>
            <a:r>
              <a:rPr lang="it-IT" dirty="0" err="1" smtClean="0"/>
              <a:t>=ostacolano</a:t>
            </a:r>
            <a:r>
              <a:rPr lang="it-IT" dirty="0" smtClean="0"/>
              <a:t> l’attività del parlamento impedendo il dibattito)</a:t>
            </a:r>
            <a:endParaRPr lang="it-IT" dirty="0" smtClean="0"/>
          </a:p>
          <a:p>
            <a:r>
              <a:rPr lang="it-IT" dirty="0" smtClean="0"/>
              <a:t>La lotta dell’opposizione durata quasi un anno ebbe successo e al re non rimase che sciogliere il Parlamento e indire nuove elezioni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L’attentato al re Umberto 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Il punto di svolta si ebbe con le elezioni del giugno 1900. Il governo fu affidato a Giuseppe Saracco.</a:t>
            </a:r>
          </a:p>
          <a:p>
            <a:r>
              <a:rPr lang="it-IT" dirty="0" smtClean="0"/>
              <a:t>Durante questi anni, un nuovo attentato terroristico scosse nuovamente il Paese:</a:t>
            </a:r>
          </a:p>
          <a:p>
            <a:r>
              <a:rPr lang="it-IT" dirty="0" smtClean="0"/>
              <a:t>Il 29 luglio 1900, </a:t>
            </a:r>
            <a:r>
              <a:rPr lang="it-IT" dirty="0" smtClean="0">
                <a:solidFill>
                  <a:srgbClr val="FF0000"/>
                </a:solidFill>
              </a:rPr>
              <a:t>il re Umberto I fu ucciso a Monza dall’anarchico Gaetano </a:t>
            </a:r>
            <a:r>
              <a:rPr lang="it-IT" dirty="0" err="1" smtClean="0">
                <a:solidFill>
                  <a:srgbClr val="FF0000"/>
                </a:solidFill>
              </a:rPr>
              <a:t>Bresci</a:t>
            </a:r>
            <a:r>
              <a:rPr lang="it-IT" dirty="0" smtClean="0">
                <a:solidFill>
                  <a:srgbClr val="FF0000"/>
                </a:solidFill>
              </a:rPr>
              <a:t> che intendeva così vendicare le vittime dell’eccidio di Milano. </a:t>
            </a:r>
          </a:p>
          <a:p>
            <a:r>
              <a:rPr lang="it-IT" dirty="0" smtClean="0"/>
              <a:t>La monarchia non ripropose la via della repressione.</a:t>
            </a:r>
          </a:p>
          <a:p>
            <a:r>
              <a:rPr lang="it-IT" dirty="0" smtClean="0"/>
              <a:t>Il nuovo re Vittorio Emanuele III (1869-1947) affidò il governo a un esponente del liberalismo progressista: G. </a:t>
            </a:r>
            <a:r>
              <a:rPr lang="it-IT" dirty="0" err="1" smtClean="0"/>
              <a:t>Zanardelli</a:t>
            </a:r>
            <a:r>
              <a:rPr lang="it-IT" dirty="0" smtClean="0"/>
              <a:t>. Come ministro dell’interno venne scelto G. Giolitti.</a:t>
            </a: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b="1" dirty="0" smtClean="0">
                <a:solidFill>
                  <a:srgbClr val="FF0000"/>
                </a:solidFill>
              </a:rPr>
              <a:t>IL NOVECENTO PORTA AL GOVERNO IL LIBERALE GIOVANNI GIOLITTI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612648" y="1700808"/>
            <a:ext cx="8153400" cy="4752528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Per l’Italia il ‘900 si aprì in modo drammatico:</a:t>
            </a:r>
          </a:p>
          <a:p>
            <a:r>
              <a:rPr lang="it-IT" dirty="0" smtClean="0"/>
              <a:t>attentato dell’anarchico Gaetano </a:t>
            </a:r>
            <a:r>
              <a:rPr lang="it-IT" dirty="0" err="1" smtClean="0"/>
              <a:t>Bresci</a:t>
            </a:r>
            <a:r>
              <a:rPr lang="it-IT" dirty="0" smtClean="0"/>
              <a:t> a Umberto I, in cui il re perse la vita</a:t>
            </a:r>
          </a:p>
          <a:p>
            <a:r>
              <a:rPr lang="it-IT" dirty="0"/>
              <a:t>d</a:t>
            </a:r>
            <a:r>
              <a:rPr lang="it-IT" dirty="0" smtClean="0"/>
              <a:t>ue anni prima (1898), il generale Bava </a:t>
            </a:r>
            <a:r>
              <a:rPr lang="it-IT" dirty="0" err="1" smtClean="0"/>
              <a:t>Beccaris</a:t>
            </a:r>
            <a:r>
              <a:rPr lang="it-IT" dirty="0" smtClean="0"/>
              <a:t> aveva preso a cannonate una folla inerme che a Milano protestava contro il rincaro del prezzo del pane (120 morti, 450 feriti). </a:t>
            </a:r>
          </a:p>
          <a:p>
            <a:r>
              <a:rPr lang="it-IT" dirty="0" smtClean="0"/>
              <a:t>Il re </a:t>
            </a:r>
            <a:r>
              <a:rPr lang="it-IT" dirty="0" smtClean="0"/>
              <a:t>Umberto I </a:t>
            </a:r>
            <a:r>
              <a:rPr lang="it-IT" dirty="0" smtClean="0"/>
              <a:t>si era complimentato con il generale e Gaetano </a:t>
            </a:r>
            <a:r>
              <a:rPr lang="it-IT" dirty="0" err="1" smtClean="0"/>
              <a:t>Bresci</a:t>
            </a:r>
            <a:r>
              <a:rPr lang="it-IT" dirty="0" smtClean="0"/>
              <a:t> aveva punito il re con la morte. </a:t>
            </a:r>
          </a:p>
          <a:p>
            <a:r>
              <a:rPr lang="it-IT" dirty="0" smtClean="0"/>
              <a:t>Nonostante queste premesse, gli anni 1900-1914 rappresentavano un clima positivo in cui l’Italia prese posto tra le nazioni industrializzate dell’Occidente.</a:t>
            </a:r>
          </a:p>
          <a:p>
            <a:r>
              <a:rPr lang="it-IT" dirty="0" smtClean="0"/>
              <a:t>A Umberto I successe suo figlio VITTORIO EMANUELE III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GIOVANNI GIOLITTI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it-IT" dirty="0" smtClean="0"/>
              <a:t>Nel 1901 Vittorio Emanuele III nominò Presidente del Consiglio </a:t>
            </a:r>
            <a:r>
              <a:rPr lang="it-IT" b="1" dirty="0" err="1" smtClean="0">
                <a:solidFill>
                  <a:srgbClr val="FF0000"/>
                </a:solidFill>
              </a:rPr>
              <a:t>Zanardelli</a:t>
            </a:r>
            <a:r>
              <a:rPr lang="it-IT" b="1" dirty="0" smtClean="0">
                <a:solidFill>
                  <a:srgbClr val="FF0000"/>
                </a:solidFill>
              </a:rPr>
              <a:t>.</a:t>
            </a:r>
            <a:r>
              <a:rPr lang="it-IT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it-IT" dirty="0" smtClean="0"/>
              <a:t>Lo affiancava come </a:t>
            </a:r>
            <a:r>
              <a:rPr lang="it-IT" b="1" dirty="0" smtClean="0">
                <a:solidFill>
                  <a:srgbClr val="FFC000"/>
                </a:solidFill>
              </a:rPr>
              <a:t>ministro degli interni</a:t>
            </a:r>
            <a:r>
              <a:rPr lang="it-IT" dirty="0" smtClean="0"/>
              <a:t>, Giovanni </a:t>
            </a:r>
            <a:r>
              <a:rPr lang="it-IT" b="1" dirty="0" smtClean="0">
                <a:solidFill>
                  <a:srgbClr val="FFC000"/>
                </a:solidFill>
              </a:rPr>
              <a:t>Giolitti</a:t>
            </a:r>
            <a:r>
              <a:rPr lang="it-IT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it-IT" dirty="0" smtClean="0"/>
              <a:t>Infatti </a:t>
            </a:r>
            <a:r>
              <a:rPr lang="it-IT" dirty="0" err="1" smtClean="0"/>
              <a:t>Zanardelli</a:t>
            </a:r>
            <a:r>
              <a:rPr lang="it-IT" dirty="0" smtClean="0"/>
              <a:t>, ormai vecchio e malato, lasciò le decisioni più importanti a Giolitti. </a:t>
            </a:r>
          </a:p>
          <a:p>
            <a:pPr>
              <a:lnSpc>
                <a:spcPct val="80000"/>
              </a:lnSpc>
            </a:pPr>
            <a:r>
              <a:rPr lang="it-IT" dirty="0" smtClean="0"/>
              <a:t>Nel </a:t>
            </a:r>
            <a:r>
              <a:rPr lang="it-IT" b="1" dirty="0" smtClean="0">
                <a:solidFill>
                  <a:srgbClr val="FFC000"/>
                </a:solidFill>
              </a:rPr>
              <a:t>1903</a:t>
            </a:r>
            <a:r>
              <a:rPr lang="it-IT" dirty="0" smtClean="0"/>
              <a:t>, Giolitti divenne </a:t>
            </a:r>
            <a:r>
              <a:rPr lang="it-IT" b="1" dirty="0" smtClean="0">
                <a:solidFill>
                  <a:srgbClr val="FFC000"/>
                </a:solidFill>
              </a:rPr>
              <a:t>Presidente del Consiglio. </a:t>
            </a:r>
          </a:p>
          <a:p>
            <a:pPr>
              <a:lnSpc>
                <a:spcPct val="80000"/>
              </a:lnSpc>
            </a:pPr>
            <a:r>
              <a:rPr lang="it-IT" dirty="0" smtClean="0"/>
              <a:t>Era l’inizio dell’</a:t>
            </a:r>
            <a:r>
              <a:rPr lang="it-IT" b="1" dirty="0" smtClean="0">
                <a:solidFill>
                  <a:srgbClr val="00B0F0"/>
                </a:solidFill>
              </a:rPr>
              <a:t>età giolittiana </a:t>
            </a:r>
            <a:r>
              <a:rPr lang="it-IT" dirty="0" smtClean="0"/>
              <a:t>che durò dal </a:t>
            </a:r>
            <a:r>
              <a:rPr lang="it-IT" b="1" dirty="0" smtClean="0">
                <a:solidFill>
                  <a:srgbClr val="00B0F0"/>
                </a:solidFill>
              </a:rPr>
              <a:t>1903 al 1914. </a:t>
            </a:r>
          </a:p>
          <a:p>
            <a:pPr>
              <a:lnSpc>
                <a:spcPct val="80000"/>
              </a:lnSpc>
            </a:pPr>
            <a:r>
              <a:rPr lang="it-IT" dirty="0" smtClean="0"/>
              <a:t>Questo decennio è chiamato dagli storici “età giolittiana” perché Giolitti, prima come ministro dell’Interno, poi come presidente del Consiglio, </a:t>
            </a:r>
            <a:r>
              <a:rPr lang="it-IT" b="1" dirty="0" smtClean="0">
                <a:solidFill>
                  <a:srgbClr val="00B0F0"/>
                </a:solidFill>
              </a:rPr>
              <a:t>diede la propria impronta alla politica italiana e le impresse una svolta decisiva.</a:t>
            </a:r>
          </a:p>
          <a:p>
            <a:pPr>
              <a:lnSpc>
                <a:spcPct val="80000"/>
              </a:lnSpc>
            </a:pPr>
            <a:endParaRPr lang="it-IT" b="1" dirty="0" smtClean="0">
              <a:solidFill>
                <a:srgbClr val="00B0F0"/>
              </a:solidFill>
            </a:endParaRPr>
          </a:p>
          <a:p>
            <a:pPr>
              <a:lnSpc>
                <a:spcPct val="80000"/>
              </a:lnSpc>
            </a:pP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1111151"/>
          </a:xfrm>
        </p:spPr>
        <p:txBody>
          <a:bodyPr>
            <a:normAutofit fontScale="90000"/>
          </a:bodyPr>
          <a:lstStyle/>
          <a:p>
            <a:r>
              <a:rPr lang="it-IT" sz="4000" b="1" dirty="0">
                <a:latin typeface="Gallery Caps" pitchFamily="34" charset="0"/>
              </a:rPr>
              <a:t> GIOVANNI  GIOLITTI</a:t>
            </a:r>
            <a:r>
              <a:rPr lang="it-IT" dirty="0"/>
              <a:t/>
            </a:r>
            <a:br>
              <a:rPr lang="it-IT" dirty="0"/>
            </a:br>
            <a:r>
              <a:rPr lang="it-IT" sz="2800" b="1" i="1" dirty="0" smtClean="0"/>
              <a:t> </a:t>
            </a:r>
            <a:r>
              <a:rPr lang="it-IT" sz="2800" b="1" u="sng" dirty="0" smtClean="0"/>
              <a:t>1842-1928</a:t>
            </a:r>
            <a:endParaRPr lang="it-IT" sz="2800" b="1" u="sng" dirty="0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776"/>
            <a:ext cx="4681538" cy="511184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it-IT" sz="2600" dirty="0" smtClean="0"/>
              <a:t>Era </a:t>
            </a:r>
            <a:r>
              <a:rPr lang="it-IT" sz="2600" b="1" dirty="0" smtClean="0">
                <a:solidFill>
                  <a:srgbClr val="FF0000"/>
                </a:solidFill>
              </a:rPr>
              <a:t>un piemontese</a:t>
            </a:r>
            <a:r>
              <a:rPr lang="it-IT" sz="2600" dirty="0" smtClean="0"/>
              <a:t>, </a:t>
            </a:r>
            <a:r>
              <a:rPr lang="it-IT" sz="2600" b="1" dirty="0" smtClean="0">
                <a:solidFill>
                  <a:srgbClr val="FF0000"/>
                </a:solidFill>
              </a:rPr>
              <a:t>liberale</a:t>
            </a:r>
            <a:r>
              <a:rPr lang="it-IT" sz="2600" dirty="0" smtClean="0"/>
              <a:t> e innovatore </a:t>
            </a:r>
            <a:r>
              <a:rPr lang="it-IT" sz="2600" b="1" dirty="0" smtClean="0">
                <a:solidFill>
                  <a:srgbClr val="FF0000"/>
                </a:solidFill>
              </a:rPr>
              <a:t>come Cavour</a:t>
            </a:r>
            <a:r>
              <a:rPr lang="it-IT" sz="26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it-IT" sz="2600" dirty="0" smtClean="0"/>
              <a:t>Egli affrontò i problemi che l’Italia aveva di fronte con grande </a:t>
            </a:r>
            <a:r>
              <a:rPr lang="it-IT" sz="2600" b="1" dirty="0" smtClean="0">
                <a:solidFill>
                  <a:srgbClr val="FF0000"/>
                </a:solidFill>
              </a:rPr>
              <a:t>intelligenza, </a:t>
            </a:r>
            <a:r>
              <a:rPr lang="it-IT" sz="2600" dirty="0" smtClean="0"/>
              <a:t>ma anche </a:t>
            </a:r>
            <a:r>
              <a:rPr lang="it-IT" sz="2600" b="1" dirty="0" smtClean="0">
                <a:solidFill>
                  <a:srgbClr val="FF0000"/>
                </a:solidFill>
              </a:rPr>
              <a:t>senza scrupoli</a:t>
            </a:r>
            <a:r>
              <a:rPr lang="it-IT" sz="2600" dirty="0" smtClean="0"/>
              <a:t>. Per questo la sua politica, venne definita “</a:t>
            </a:r>
            <a:r>
              <a:rPr lang="it-IT" sz="2600" b="1" dirty="0" smtClean="0">
                <a:solidFill>
                  <a:srgbClr val="FF0000"/>
                </a:solidFill>
              </a:rPr>
              <a:t>del doppio volto”. </a:t>
            </a:r>
          </a:p>
          <a:p>
            <a:r>
              <a:rPr lang="it-IT" sz="2600" dirty="0" smtClean="0"/>
              <a:t>in vita fu ferocemente attaccato sia dalla Destra che dalla Sinistra;</a:t>
            </a:r>
          </a:p>
          <a:p>
            <a:r>
              <a:rPr lang="it-IT" sz="2600" dirty="0" smtClean="0"/>
              <a:t>Oggi però molti pensano che sia stato dopo Cavour, </a:t>
            </a:r>
            <a:r>
              <a:rPr lang="it-IT" sz="2600" b="1" dirty="0" smtClean="0">
                <a:solidFill>
                  <a:srgbClr val="FF0000"/>
                </a:solidFill>
              </a:rPr>
              <a:t>il miglior statista </a:t>
            </a:r>
            <a:r>
              <a:rPr lang="it-IT" sz="2600" dirty="0" smtClean="0"/>
              <a:t>(=l’uomo che dirige la politica di uno stato) </a:t>
            </a:r>
            <a:r>
              <a:rPr lang="it-IT" sz="2600" b="1" dirty="0" smtClean="0">
                <a:solidFill>
                  <a:srgbClr val="FF0000"/>
                </a:solidFill>
              </a:rPr>
              <a:t>che l’Italia abbia avuto.</a:t>
            </a:r>
          </a:p>
          <a:p>
            <a:pPr>
              <a:buNone/>
            </a:pPr>
            <a:endParaRPr lang="it-IT" sz="1800" b="1" i="1" dirty="0">
              <a:solidFill>
                <a:schemeClr val="tx2"/>
              </a:solidFill>
            </a:endParaRPr>
          </a:p>
        </p:txBody>
      </p:sp>
      <p:pic>
        <p:nvPicPr>
          <p:cNvPr id="35845" name="Picture 5" descr="00000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3910012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4" grpId="0" build="p" autoUpdateAnimBg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2126</Words>
  <Application>Microsoft Office PowerPoint</Application>
  <PresentationFormat>Presentazione su schermo (4:3)</PresentationFormat>
  <Paragraphs>153</Paragraphs>
  <Slides>37</Slides>
  <Notes>2</Notes>
  <HiddenSlides>1</HiddenSlides>
  <MMClips>2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39" baseType="lpstr">
      <vt:lpstr>Tema di Office</vt:lpstr>
      <vt:lpstr>Grafico</vt:lpstr>
      <vt:lpstr>L’ “età giolittiana”</vt:lpstr>
      <vt:lpstr>La crisi di fine Ottocento</vt:lpstr>
      <vt:lpstr>La “rivolta della fame”</vt:lpstr>
      <vt:lpstr>L’eccidio del 1898 a Milano</vt:lpstr>
      <vt:lpstr>Diapositiva 5</vt:lpstr>
      <vt:lpstr>L’attentato al re Umberto I</vt:lpstr>
      <vt:lpstr>IL NOVECENTO PORTA AL GOVERNO IL LIBERALE GIOVANNI GIOLITTI</vt:lpstr>
      <vt:lpstr>GIOVANNI GIOLITTI</vt:lpstr>
      <vt:lpstr> GIOVANNI  GIOLITTI  1842-1928</vt:lpstr>
      <vt:lpstr>LA STRATEGIA GIOLITTIANA</vt:lpstr>
      <vt:lpstr>Diapositiva 11</vt:lpstr>
      <vt:lpstr>Diapositiva 12</vt:lpstr>
      <vt:lpstr>La nuova posizione di Giolitti</vt:lpstr>
      <vt:lpstr>L’altro polo della strategia giolittiana: le RIFORME SOCIALI</vt:lpstr>
      <vt:lpstr>RIFORME POLITICHE</vt:lpstr>
      <vt:lpstr>RIFORME ECONOMICHE</vt:lpstr>
      <vt:lpstr>IL DECOLLO INDUSTRIALE</vt:lpstr>
      <vt:lpstr>Diapositiva 18</vt:lpstr>
      <vt:lpstr>I vantaggi…</vt:lpstr>
      <vt:lpstr>Il perdurare della “questione meridionale”</vt:lpstr>
      <vt:lpstr>VESUVIO 1906</vt:lpstr>
      <vt:lpstr>MESSINA 1908</vt:lpstr>
      <vt:lpstr>POLITICA ESTERA “COMPENETRAZIONE  DELLE ALLEANZE  E DELLE AMICIZIE”</vt:lpstr>
      <vt:lpstr>Politica estera</vt:lpstr>
      <vt:lpstr>PASCOLI</vt:lpstr>
      <vt:lpstr>TRIPOLI  BEL  SUOL D’AMORE</vt:lpstr>
      <vt:lpstr>La difficile conquista della Libia</vt:lpstr>
      <vt:lpstr>Lo stermino della popolazione libica</vt:lpstr>
      <vt:lpstr>La conclusione della guerra</vt:lpstr>
      <vt:lpstr>Diapositiva 30</vt:lpstr>
      <vt:lpstr>La Libia “uno scatolone di sabbia”</vt:lpstr>
      <vt:lpstr>GRAMSCI E IL PATTO GENTILONI</vt:lpstr>
      <vt:lpstr>PATTO GENTILONI</vt:lpstr>
      <vt:lpstr>DOPPIO VOLTO</vt:lpstr>
      <vt:lpstr>ANTONIO SALANDRA</vt:lpstr>
      <vt:lpstr>Settimana rossa (7-12 giugno 1914):  "I dimostranti della «settimana rossa» in un'esplosione di collera collettiva hanno dato alle fiamme i simboli dell'autorità vecchia e nuova: chiese e municipi </vt:lpstr>
      <vt:lpstr>Settimana rossa: l'esercito in Romagna - 1914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NOVECENTO PORTA AL GOVERNO IL LIBERALE GIOVANNI GIOLITTI</dc:title>
  <dc:creator>Valued Acer Customer</dc:creator>
  <cp:lastModifiedBy>Marco</cp:lastModifiedBy>
  <cp:revision>46</cp:revision>
  <dcterms:created xsi:type="dcterms:W3CDTF">2013-11-22T20:43:56Z</dcterms:created>
  <dcterms:modified xsi:type="dcterms:W3CDTF">2013-11-26T16:31:02Z</dcterms:modified>
</cp:coreProperties>
</file>